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4"/>
  </p:notesMasterIdLst>
  <p:handoutMasterIdLst>
    <p:handoutMasterId r:id="rId35"/>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84933" autoAdjust="0"/>
  </p:normalViewPr>
  <p:slideViewPr>
    <p:cSldViewPr snapToObjects="1">
      <p:cViewPr varScale="1">
        <p:scale>
          <a:sx n="96" d="100"/>
          <a:sy n="96" d="100"/>
        </p:scale>
        <p:origin x="76" y="20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18.03.2018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www.craftsy.com/blog/wp-content/uploads/2013/07/cropped.jpg" TargetMode="External"/><Relationship Id="rId3" Type="http://schemas.openxmlformats.org/officeDocument/2006/relationships/hyperlink" Target="https://cdn.instructables.com/FMK/1ZLS/J283520X/FMK1ZLSJ283520X.MEDIUM.jpg" TargetMode="External"/><Relationship Id="rId7" Type="http://schemas.openxmlformats.org/officeDocument/2006/relationships/hyperlink" Target="https://www.youtube.com/watch?v=bRYqyoqUJuM"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 Id="rId9" Type="http://schemas.openxmlformats.org/officeDocument/2006/relationships/hyperlink" Target="http://www.theia-sfm.org/_images/incremental_sfm.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18.03.2018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Clusters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Data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Memory</a:t>
                </a:r>
              </a:p>
              <a:p>
                <a:endParaRPr lang="de-CH" dirty="0"/>
              </a:p>
              <a:p>
                <a:r>
                  <a:rPr lang="de-CH" dirty="0"/>
                  <a:t>Solution 1:</a:t>
                </a:r>
              </a:p>
              <a:p>
                <a:pPr lvl="1"/>
                <a:r>
                  <a:rPr lang="de-CH" dirty="0"/>
                  <a:t>Keep Image Data </a:t>
                </a:r>
                <a:r>
                  <a:rPr lang="de-CH" dirty="0" err="1"/>
                  <a:t>of</a:t>
                </a:r>
                <a:r>
                  <a:rPr lang="de-CH" dirty="0"/>
                  <a:t> Clusters </a:t>
                </a:r>
                <a:r>
                  <a:rPr lang="de-CH" dirty="0" err="1"/>
                  <a:t>that</a:t>
                </a:r>
                <a:r>
                  <a:rPr lang="de-CH" dirty="0"/>
                  <a:t> </a:t>
                </a:r>
                <a:r>
                  <a:rPr lang="de-CH" dirty="0" err="1"/>
                  <a:t>have</a:t>
                </a:r>
                <a:r>
                  <a:rPr lang="de-CH" dirty="0"/>
                  <a:t> Size </a:t>
                </a:r>
                <a:r>
                  <a:rPr lang="de-CH" dirty="0" err="1"/>
                  <a:t>less</a:t>
                </a:r>
                <a:r>
                  <a:rPr lang="de-CH" dirty="0"/>
                  <a:t> </a:t>
                </a:r>
                <a:r>
                  <a:rPr lang="de-CH" dirty="0" err="1"/>
                  <a:t>than</a:t>
                </a:r>
                <a:r>
                  <a:rPr lang="de-CH" dirty="0"/>
                  <a:t> </a:t>
                </a:r>
                <a:r>
                  <a:rPr lang="de-CH" dirty="0" err="1"/>
                  <a:t>critical</a:t>
                </a:r>
                <a:r>
                  <a:rPr lang="de-CH" dirty="0"/>
                  <a:t> Cluster Size c</a:t>
                </a:r>
                <a:endParaRPr lang="de-CH" dirty="0">
                  <a:solidFill>
                    <a:srgbClr val="FF0000"/>
                  </a:solidFill>
                </a:endParaRPr>
              </a:p>
              <a:p>
                <a:pPr lvl="1"/>
                <a:r>
                  <a:rPr lang="de-CH" dirty="0"/>
                  <a:t>Keep </a:t>
                </a:r>
                <a:r>
                  <a:rPr lang="de-CH" dirty="0" err="1"/>
                  <a:t>only</a:t>
                </a:r>
                <a:r>
                  <a:rPr lang="de-CH" dirty="0"/>
                  <a:t> Image Data </a:t>
                </a:r>
                <a:r>
                  <a:rPr lang="de-CH" dirty="0" err="1"/>
                  <a:t>of</a:t>
                </a:r>
                <a:r>
                  <a:rPr lang="de-CH" dirty="0"/>
                  <a:t> </a:t>
                </a:r>
                <a:r>
                  <a:rPr lang="de-CH" dirty="0" err="1"/>
                  <a:t>Iconic</a:t>
                </a:r>
                <a:r>
                  <a:rPr lang="de-CH" dirty="0"/>
                  <a:t> Pictures </a:t>
                </a:r>
                <a:r>
                  <a:rPr lang="de-CH" dirty="0" err="1"/>
                  <a:t>of</a:t>
                </a:r>
                <a:r>
                  <a:rPr lang="de-CH" dirty="0"/>
                  <a:t> Cluster Size larger </a:t>
                </a:r>
                <a:r>
                  <a:rPr lang="de-CH" dirty="0" err="1"/>
                  <a:t>than</a:t>
                </a:r>
                <a:r>
                  <a:rPr lang="de-CH" dirty="0"/>
                  <a:t> c in Memory, </a:t>
                </a:r>
                <a:r>
                  <a:rPr lang="de-CH" dirty="0" err="1"/>
                  <a:t>discard</a:t>
                </a:r>
                <a:r>
                  <a:rPr lang="de-CH" dirty="0"/>
                  <a:t> </a:t>
                </a:r>
                <a:r>
                  <a:rPr lang="de-CH" dirty="0" err="1"/>
                  <a:t>the</a:t>
                </a:r>
                <a:r>
                  <a:rPr lang="de-CH" dirty="0"/>
                  <a:t> </a:t>
                </a:r>
                <a:r>
                  <a:rPr lang="de-CH" dirty="0" err="1"/>
                  <a:t>other</a:t>
                </a:r>
                <a:r>
                  <a:rPr lang="de-CH" dirty="0"/>
                  <a:t> Image Data</a:t>
                </a:r>
              </a:p>
              <a:p>
                <a:endParaRPr lang="de-CH" dirty="0"/>
              </a:p>
              <a:p>
                <a:r>
                  <a:rPr lang="de-CH" dirty="0"/>
                  <a:t>Solution 2: Set a Minimum Learning Rate </a:t>
                </a:r>
                <a:r>
                  <a:rPr lang="de-CH" dirty="0" err="1"/>
                  <a:t>for</a:t>
                </a:r>
                <a:r>
                  <a:rPr lang="de-CH" dirty="0"/>
                  <a:t> </a:t>
                </a:r>
                <a:r>
                  <a:rPr lang="de-CH" dirty="0" err="1"/>
                  <a:t>each</a:t>
                </a:r>
                <a:r>
                  <a:rPr lang="de-CH" dirty="0"/>
                  <a:t> Cluster:</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#Images in Cluster, p = #</a:t>
                </a:r>
                <a:r>
                  <a:rPr lang="de-CH" b="0" dirty="0" err="1"/>
                  <a:t>Processed</a:t>
                </a:r>
                <a:r>
                  <a:rPr lang="de-CH" b="0" dirty="0"/>
                  <a:t> Images </a:t>
                </a:r>
                <a:r>
                  <a:rPr lang="de-CH" b="0" dirty="0" err="1"/>
                  <a:t>since</a:t>
                </a:r>
                <a:r>
                  <a:rPr lang="de-CH" b="0" dirty="0"/>
                  <a:t> Cluster </a:t>
                </a:r>
                <a:r>
                  <a:rPr lang="de-CH" b="0" dirty="0" err="1"/>
                  <a:t>Creation</a:t>
                </a:r>
                <a:r>
                  <a:rPr lang="de-CH" b="0" dirty="0"/>
                  <a:t>,   d = Growth Parameter</a:t>
                </a:r>
              </a:p>
            </p:txBody>
          </p:sp>
        </mc:Choice>
        <mc:Fallback xmlns="">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Images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Images</a:t>
            </a:r>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094414" y="1592714"/>
            <a:ext cx="5968028"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(Frahm et al.)</a:t>
            </a:r>
          </a:p>
          <a:p>
            <a:pPr lvl="1"/>
            <a:r>
              <a:rPr lang="en-GB" dirty="0"/>
              <a:t>~14x faster</a:t>
            </a:r>
          </a:p>
          <a:p>
            <a:pPr lvl="1"/>
            <a:r>
              <a:rPr lang="en-GB" dirty="0"/>
              <a:t>~2x more registered Images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State-of-the-art Model-Completeness</a:t>
            </a:r>
          </a:p>
          <a:p>
            <a:r>
              <a:rPr lang="en-US" dirty="0"/>
              <a:t>First to handling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endParaRPr lang="en-US" sz="1200" dirty="0"/>
          </a:p>
          <a:p>
            <a:r>
              <a:rPr lang="en-US" sz="1200" dirty="0" err="1"/>
              <a:t>Heinly</a:t>
            </a:r>
            <a:r>
              <a:rPr lang="en-US" sz="1200" dirty="0"/>
              <a:t>, J., Schonberger, J.L., Dunn, E., Frahm, J.M., and </a:t>
            </a:r>
            <a:r>
              <a:rPr lang="en-US" sz="1200" dirty="0" err="1"/>
              <a:t>Ieee</a:t>
            </a:r>
            <a:r>
              <a:rPr lang="en-US" sz="1200" dirty="0"/>
              <a:t>: ‘Reconstructing the World* in Six Days *(As Captured by the Yahoo 100 Million Image Dataset)’, in Editor (Ed.)^(Eds.): ‘Book Reconstructing the World* in Six Days *(As Captured by the Yahoo 100 Million Image Dataset)’ (</a:t>
            </a:r>
            <a:r>
              <a:rPr lang="en-US" sz="1200" dirty="0" err="1"/>
              <a:t>Ieee</a:t>
            </a:r>
            <a:r>
              <a:rPr lang="en-US" sz="1200" dirty="0"/>
              <a:t>, 2015, </a:t>
            </a:r>
            <a:r>
              <a:rPr lang="en-US" sz="1200" dirty="0" err="1"/>
              <a:t>edn</a:t>
            </a:r>
            <a:r>
              <a:rPr lang="en-US" sz="1200" dirty="0"/>
              <a:t>.), pp. 3287-3295</a:t>
            </a:r>
            <a:endParaRPr lang="en-GB" sz="1200" dirty="0">
              <a:hlinkClick r:id="rId2"/>
            </a:endParaRPr>
          </a:p>
          <a:p>
            <a:r>
              <a:rPr lang="en-GB" sz="1200" dirty="0">
                <a:hlinkClick r:id="rId2"/>
              </a:rPr>
              <a:t>http://nerei.org/wp-content/uploads/2016/07/Nerei-Virtual-reality-Environments-612x278.jpg</a:t>
            </a:r>
            <a:r>
              <a:rPr lang="en-GB" sz="1200" dirty="0"/>
              <a:t> (13.03.2018)</a:t>
            </a:r>
          </a:p>
          <a:p>
            <a:r>
              <a:rPr lang="en-GB" sz="1200" dirty="0">
                <a:hlinkClick r:id="rId3"/>
              </a:rPr>
              <a:t>https://cdn.instructables.com/FMK/1ZLS/J283520X/FMK1ZLSJ283520X.MEDIUM.jpg</a:t>
            </a:r>
            <a:r>
              <a:rPr lang="en-GB" sz="1200" dirty="0"/>
              <a:t> (13.03.2018)</a:t>
            </a:r>
          </a:p>
          <a:p>
            <a:r>
              <a:rPr lang="en-GB" sz="1200" dirty="0">
                <a:hlinkClick r:id="rId4"/>
              </a:rPr>
              <a:t>https://www.frsco.com/completeness/</a:t>
            </a:r>
            <a:r>
              <a:rPr lang="en-GB" sz="1200" dirty="0"/>
              <a:t> (15.03.2018)</a:t>
            </a:r>
          </a:p>
          <a:p>
            <a:r>
              <a:rPr lang="en-GB" sz="1200" dirty="0">
                <a:hlinkClick r:id="rId5"/>
              </a:rPr>
              <a:t>https://sites.google.com/site/yorkyuhuang/_/rsrc/1455602233247/home/research/computer-vision-augmented-reality/image-based-relocalization-in-slam/image_camerapose.jpg</a:t>
            </a:r>
            <a:r>
              <a:rPr lang="en-GB" sz="1200" dirty="0"/>
              <a:t> (13.03.2018)</a:t>
            </a:r>
          </a:p>
          <a:p>
            <a:r>
              <a:rPr lang="en-GB" sz="1200" dirty="0">
                <a:hlinkClick r:id="rId6"/>
              </a:rPr>
              <a:t>http://www.cartoonresource.com/archive/education-teachers/teaching/computer-is-smoking.aspx</a:t>
            </a:r>
            <a:r>
              <a:rPr lang="en-GB" sz="1200" dirty="0"/>
              <a:t> (13.03.2018)</a:t>
            </a:r>
          </a:p>
          <a:p>
            <a:r>
              <a:rPr lang="en-GB" sz="1200" dirty="0">
                <a:hlinkClick r:id="rId7"/>
              </a:rPr>
              <a:t>https://www.youtube.com/watch?v=bRYqyoqUJuM</a:t>
            </a:r>
            <a:r>
              <a:rPr lang="en-GB" sz="1200" dirty="0"/>
              <a:t> (13.03.2018)</a:t>
            </a:r>
          </a:p>
          <a:p>
            <a:r>
              <a:rPr lang="en-GB" sz="1200" dirty="0">
                <a:hlinkClick r:id="rId8"/>
              </a:rPr>
              <a:t>http://www.craftsy.com/blog/wp-content/uploads/2013/07/cropped.jpg</a:t>
            </a:r>
            <a:r>
              <a:rPr lang="en-GB" sz="1200" dirty="0"/>
              <a:t> (16.03.2018)</a:t>
            </a:r>
          </a:p>
          <a:p>
            <a:r>
              <a:rPr lang="en-GB" sz="1200" dirty="0">
                <a:hlinkClick r:id="rId9"/>
              </a:rPr>
              <a:t>http://www.theia-sfm.org/_images/incremental_sfm.png</a:t>
            </a:r>
            <a:r>
              <a:rPr lang="en-GB" sz="1200" dirty="0"/>
              <a:t> (16.03.2018)</a:t>
            </a:r>
          </a:p>
          <a:p>
            <a:r>
              <a:rPr lang="en-GB" sz="1200" dirty="0"/>
              <a:t>Frahm, J.M., </a:t>
            </a:r>
            <a:r>
              <a:rPr lang="en-GB" sz="1200" dirty="0" err="1"/>
              <a:t>Fite-Georgel</a:t>
            </a:r>
            <a:r>
              <a:rPr lang="en-GB" sz="1200" dirty="0"/>
              <a:t>, P., Gallup, D., Johnson, T., </a:t>
            </a:r>
            <a:r>
              <a:rPr lang="en-GB" sz="1200" dirty="0" err="1"/>
              <a:t>Raguram</a:t>
            </a:r>
            <a:r>
              <a:rPr lang="en-GB" sz="1200" dirty="0"/>
              <a:t>, R., Wu, C.C., Jen, Y.H., Dunn, E., </a:t>
            </a:r>
            <a:r>
              <a:rPr lang="en-GB" sz="1200" dirty="0" err="1"/>
              <a:t>Clipp</a:t>
            </a:r>
            <a:r>
              <a:rPr lang="en-GB" sz="1200" dirty="0"/>
              <a:t>, B., </a:t>
            </a:r>
            <a:r>
              <a:rPr lang="en-GB" sz="1200" dirty="0" err="1"/>
              <a:t>Lazebnik</a:t>
            </a:r>
            <a:r>
              <a:rPr lang="en-GB" sz="1200" dirty="0"/>
              <a:t>, S., and </a:t>
            </a:r>
            <a:r>
              <a:rPr lang="en-GB" sz="1200" dirty="0" err="1"/>
              <a:t>Pollefeys</a:t>
            </a:r>
            <a:r>
              <a:rPr lang="en-GB" sz="1200" dirty="0"/>
              <a:t>, M.: ‘Building Rome on a Cloudless Day’, Computer Vision-</a:t>
            </a:r>
            <a:r>
              <a:rPr lang="en-GB" sz="1200" dirty="0" err="1"/>
              <a:t>Eccv</a:t>
            </a:r>
            <a:r>
              <a:rPr lang="en-GB" sz="1200" dirty="0"/>
              <a:t> 2010, Pt Iv, 2010, 6314, pp. 368-381</a:t>
            </a:r>
          </a:p>
          <a:p>
            <a:r>
              <a:rPr lang="en-GB" sz="1200" dirty="0"/>
              <a:t>Agarwal, S., Furukawa, Y., Snavely, N., Simon, I., </a:t>
            </a:r>
            <a:r>
              <a:rPr lang="en-GB" sz="1200" dirty="0" err="1"/>
              <a:t>Curless</a:t>
            </a:r>
            <a:r>
              <a:rPr lang="en-GB" sz="1200" dirty="0"/>
              <a:t>, B., Seitz, S.M., and </a:t>
            </a:r>
            <a:r>
              <a:rPr lang="en-GB" sz="1200" dirty="0" err="1"/>
              <a:t>Szeliski</a:t>
            </a:r>
            <a:r>
              <a:rPr lang="en-GB" sz="1200" dirty="0"/>
              <a:t>, R.: ‘Building Rome in a Day’, </a:t>
            </a:r>
            <a:r>
              <a:rPr lang="en-GB" sz="1200" dirty="0" err="1"/>
              <a:t>Commun</a:t>
            </a:r>
            <a:r>
              <a:rPr lang="en-GB" sz="1200" dirty="0"/>
              <a:t>. ACM, 2011, 54, (10), pp. 105-112</a:t>
            </a:r>
          </a:p>
          <a:p>
            <a:r>
              <a:rPr lang="en-US" sz="1200" dirty="0" err="1"/>
              <a:t>Nister</a:t>
            </a:r>
            <a:r>
              <a:rPr lang="en-US" sz="1200" dirty="0"/>
              <a:t>, D., and </a:t>
            </a:r>
            <a:r>
              <a:rPr lang="en-US" sz="1200" dirty="0" err="1"/>
              <a:t>Stewenius</a:t>
            </a:r>
            <a:r>
              <a:rPr lang="en-US" sz="1200" dirty="0"/>
              <a:t>, H.: ‘Scalable Recognition with a Vocabulary Tree’, in Editor (Ed.)^(Eds.): ‘Book Scalable Recognition with a Vocabulary Tree’ (2006, </a:t>
            </a:r>
            <a:r>
              <a:rPr lang="en-US" sz="1200" dirty="0" err="1"/>
              <a:t>edn</a:t>
            </a:r>
            <a:r>
              <a:rPr lang="en-US" sz="1200" dirty="0"/>
              <a:t>.), pp. 2161-2168</a:t>
            </a:r>
          </a:p>
          <a:p>
            <a:r>
              <a:rPr lang="en-US" sz="1200" dirty="0" err="1"/>
              <a:t>Klingner</a:t>
            </a:r>
            <a:r>
              <a:rPr lang="en-US" sz="1200" dirty="0"/>
              <a:t>, B., Martin, D., </a:t>
            </a:r>
            <a:r>
              <a:rPr lang="en-US" sz="1200" dirty="0" err="1"/>
              <a:t>Roseborough</a:t>
            </a:r>
            <a:r>
              <a:rPr lang="en-US" sz="1200" dirty="0"/>
              <a:t>, J., and </a:t>
            </a:r>
            <a:r>
              <a:rPr lang="en-US" sz="1200" dirty="0" err="1"/>
              <a:t>Ieee</a:t>
            </a:r>
            <a:r>
              <a:rPr lang="en-US" sz="1200" dirty="0"/>
              <a:t>: ‘Street View Motion-from-Structure-from-Motion’, in Editor (Ed.)^(Eds.): ‘Book Street View Motion-from-Structure-from-Motion’ (</a:t>
            </a:r>
            <a:r>
              <a:rPr lang="en-US" sz="1200" dirty="0" err="1"/>
              <a:t>Ieee</a:t>
            </a:r>
            <a:r>
              <a:rPr lang="en-US" sz="1200" dirty="0"/>
              <a:t>, 2013, </a:t>
            </a:r>
            <a:r>
              <a:rPr lang="en-US" sz="1200" dirty="0" err="1"/>
              <a:t>edn</a:t>
            </a:r>
            <a:r>
              <a:rPr lang="en-US" sz="1200" dirty="0"/>
              <a:t>.), pp. 953-960</a:t>
            </a:r>
          </a:p>
          <a:p>
            <a:r>
              <a:rPr lang="en-US" sz="1200" dirty="0" err="1"/>
              <a:t>Havlena</a:t>
            </a:r>
            <a:r>
              <a:rPr lang="en-US" sz="1200" dirty="0"/>
              <a:t>, M., and Schindler, K.: ‘</a:t>
            </a:r>
            <a:r>
              <a:rPr lang="en-US" sz="1200" dirty="0" err="1"/>
              <a:t>VocMatch</a:t>
            </a:r>
            <a:r>
              <a:rPr lang="en-US" sz="1200" dirty="0"/>
              <a:t>: Efficient Multiview Correspondence for Structure from Motion’, Computer Vision - </a:t>
            </a:r>
            <a:r>
              <a:rPr lang="en-US" sz="1200" dirty="0" err="1"/>
              <a:t>Eccv</a:t>
            </a:r>
            <a:r>
              <a:rPr lang="en-US" sz="12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790462025"/>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560540271"/>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3722506921"/>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250906979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158314429"/>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dirty="0"/>
              <a:t>State-of-the-Art Model-Completeness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2285</Words>
  <Application>Microsoft Office PowerPoint</Application>
  <PresentationFormat>Benutzerdefiniert</PresentationFormat>
  <Paragraphs>395</Paragraphs>
  <Slides>25</Slides>
  <Notes>20</Notes>
  <HiddenSlides>1</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25</vt:i4>
      </vt:variant>
    </vt:vector>
  </HeadingPairs>
  <TitlesOfParts>
    <vt:vector size="36"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Gian-Andrea Heinrich</cp:lastModifiedBy>
  <cp:revision>204</cp:revision>
  <cp:lastPrinted>2013-06-08T11:22:51Z</cp:lastPrinted>
  <dcterms:created xsi:type="dcterms:W3CDTF">2013-05-24T16:23:39Z</dcterms:created>
  <dcterms:modified xsi:type="dcterms:W3CDTF">2018-03-18T20:54:07Z</dcterms:modified>
  <cp:category/>
</cp:coreProperties>
</file>